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E7D8-CB1D-4CD9-AFE0-022DC53C5B58}" type="datetimeFigureOut">
              <a:rPr lang="en-US" smtClean="0"/>
              <a:t>1/26/2008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27F6E-A0F9-4065-8507-23FE6F2C023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E7D8-CB1D-4CD9-AFE0-022DC53C5B58}" type="datetimeFigureOut">
              <a:rPr lang="en-US" smtClean="0"/>
              <a:t>1/26/2008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27F6E-A0F9-4065-8507-23FE6F2C023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E7D8-CB1D-4CD9-AFE0-022DC53C5B58}" type="datetimeFigureOut">
              <a:rPr lang="en-US" smtClean="0"/>
              <a:t>1/26/2008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27F6E-A0F9-4065-8507-23FE6F2C023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E7D8-CB1D-4CD9-AFE0-022DC53C5B58}" type="datetimeFigureOut">
              <a:rPr lang="en-US" smtClean="0"/>
              <a:t>1/26/2008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27F6E-A0F9-4065-8507-23FE6F2C023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E7D8-CB1D-4CD9-AFE0-022DC53C5B58}" type="datetimeFigureOut">
              <a:rPr lang="en-US" smtClean="0"/>
              <a:t>1/26/2008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27F6E-A0F9-4065-8507-23FE6F2C023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E7D8-CB1D-4CD9-AFE0-022DC53C5B58}" type="datetimeFigureOut">
              <a:rPr lang="en-US" smtClean="0"/>
              <a:t>1/26/2008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27F6E-A0F9-4065-8507-23FE6F2C023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E7D8-CB1D-4CD9-AFE0-022DC53C5B58}" type="datetimeFigureOut">
              <a:rPr lang="en-US" smtClean="0"/>
              <a:t>1/26/2008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27F6E-A0F9-4065-8507-23FE6F2C023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E7D8-CB1D-4CD9-AFE0-022DC53C5B58}" type="datetimeFigureOut">
              <a:rPr lang="en-US" smtClean="0"/>
              <a:t>1/26/2008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27F6E-A0F9-4065-8507-23FE6F2C023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E7D8-CB1D-4CD9-AFE0-022DC53C5B58}" type="datetimeFigureOut">
              <a:rPr lang="en-US" smtClean="0"/>
              <a:t>1/26/2008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27F6E-A0F9-4065-8507-23FE6F2C023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E7D8-CB1D-4CD9-AFE0-022DC53C5B58}" type="datetimeFigureOut">
              <a:rPr lang="en-US" smtClean="0"/>
              <a:t>1/26/2008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27F6E-A0F9-4065-8507-23FE6F2C023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E7D8-CB1D-4CD9-AFE0-022DC53C5B58}" type="datetimeFigureOut">
              <a:rPr lang="en-US" smtClean="0"/>
              <a:t>1/26/2008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27F6E-A0F9-4065-8507-23FE6F2C023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3E7D8-CB1D-4CD9-AFE0-022DC53C5B58}" type="datetimeFigureOut">
              <a:rPr lang="en-US" smtClean="0"/>
              <a:t>1/26/2008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27F6E-A0F9-4065-8507-23FE6F2C0230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newsfla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 smtClean="0"/>
              <a:t>TRANSPORTATION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Stephen Jeckovich, Ph.D.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BRAZIL SUCCESS 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4.4 billion gallons from sugar cane, 2006</a:t>
            </a:r>
          </a:p>
          <a:p>
            <a:r>
              <a:rPr lang="en-US" dirty="0" smtClean="0"/>
              <a:t>Productivity</a:t>
            </a:r>
            <a:r>
              <a:rPr lang="en-US" dirty="0"/>
              <a:t>: corn = 400 gallons per acre</a:t>
            </a:r>
          </a:p>
          <a:p>
            <a:r>
              <a:rPr lang="en-US" dirty="0" smtClean="0"/>
              <a:t>Sugar </a:t>
            </a:r>
            <a:r>
              <a:rPr lang="en-US" dirty="0"/>
              <a:t>cane = 600 gallons per acre</a:t>
            </a:r>
          </a:p>
          <a:p>
            <a:r>
              <a:rPr lang="en-US" dirty="0" smtClean="0"/>
              <a:t>Ethanol </a:t>
            </a:r>
            <a:r>
              <a:rPr lang="en-US" dirty="0"/>
              <a:t>used in 70 % of cars</a:t>
            </a:r>
          </a:p>
          <a:p>
            <a:r>
              <a:rPr lang="en-US" dirty="0" smtClean="0"/>
              <a:t>Future </a:t>
            </a:r>
            <a:r>
              <a:rPr lang="en-US" dirty="0"/>
              <a:t>90% of cars will be flex fuel</a:t>
            </a:r>
          </a:p>
          <a:p>
            <a:r>
              <a:rPr lang="en-US" dirty="0" smtClean="0"/>
              <a:t>Why </a:t>
            </a:r>
            <a:r>
              <a:rPr lang="en-US" dirty="0"/>
              <a:t>can’t we do the same?</a:t>
            </a:r>
          </a:p>
          <a:p>
            <a:r>
              <a:rPr lang="en-US" dirty="0" smtClean="0"/>
              <a:t>Brazil </a:t>
            </a:r>
            <a:r>
              <a:rPr lang="en-US" dirty="0"/>
              <a:t>car population = 3% of US car population (big difference in scale)</a:t>
            </a:r>
          </a:p>
          <a:p>
            <a:pPr>
              <a:buNone/>
            </a:pPr>
            <a:r>
              <a:rPr lang="en-US" dirty="0"/>
              <a:t>		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 ETHANOL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Usage about 3% of total gasoline</a:t>
            </a:r>
          </a:p>
          <a:p>
            <a:r>
              <a:rPr lang="en-US" dirty="0" smtClean="0"/>
              <a:t>Massive </a:t>
            </a:r>
            <a:r>
              <a:rPr lang="en-US" dirty="0"/>
              <a:t>land coverage </a:t>
            </a:r>
          </a:p>
          <a:p>
            <a:r>
              <a:rPr lang="en-US" dirty="0" smtClean="0"/>
              <a:t>5,000 </a:t>
            </a:r>
            <a:r>
              <a:rPr lang="en-US" dirty="0"/>
              <a:t>gas stations sell 5 – 10% blend</a:t>
            </a:r>
          </a:p>
          <a:p>
            <a:r>
              <a:rPr lang="en-US" dirty="0" smtClean="0"/>
              <a:t>E85 </a:t>
            </a:r>
            <a:r>
              <a:rPr lang="en-US" dirty="0"/>
              <a:t>blend in Chicago test</a:t>
            </a:r>
          </a:p>
          <a:p>
            <a:r>
              <a:rPr lang="en-US" dirty="0" smtClean="0"/>
              <a:t>Affecting </a:t>
            </a:r>
            <a:r>
              <a:rPr lang="en-US" dirty="0"/>
              <a:t>food and cattle feed prices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ETHANOL IN US 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Generation Two success depends upon adequate raw material supply, feasible and profitable process, positive energy cycle, Big bang potential </a:t>
            </a:r>
          </a:p>
          <a:p>
            <a:r>
              <a:rPr lang="en-US" dirty="0" smtClean="0"/>
              <a:t>Meet </a:t>
            </a:r>
            <a:r>
              <a:rPr lang="en-US" dirty="0"/>
              <a:t>energy, environmental and economic criteria</a:t>
            </a:r>
          </a:p>
          <a:p>
            <a:r>
              <a:rPr lang="en-US" dirty="0"/>
              <a:t>Ethanol </a:t>
            </a:r>
            <a:r>
              <a:rPr lang="en-US" u="sng" dirty="0"/>
              <a:t>does </a:t>
            </a:r>
            <a:r>
              <a:rPr lang="en-US" u="sng" dirty="0" smtClean="0"/>
              <a:t>not</a:t>
            </a:r>
            <a:r>
              <a:rPr lang="en-US" dirty="0" smtClean="0"/>
              <a:t> appear </a:t>
            </a:r>
            <a:r>
              <a:rPr lang="en-US" dirty="0"/>
              <a:t>to have </a:t>
            </a:r>
            <a:r>
              <a:rPr lang="en-US" u="sng" dirty="0"/>
              <a:t>big bang</a:t>
            </a:r>
            <a:r>
              <a:rPr lang="en-US" dirty="0"/>
              <a:t> nor economic </a:t>
            </a:r>
            <a:r>
              <a:rPr lang="en-US" u="sng" dirty="0"/>
              <a:t>potential</a:t>
            </a:r>
            <a:r>
              <a:rPr lang="en-US" dirty="0"/>
              <a:t> for playing a role in closing the energy </a:t>
            </a:r>
            <a:r>
              <a:rPr lang="en-US" dirty="0" smtClean="0"/>
              <a:t>gap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BEGINNING OF 20</a:t>
            </a:r>
            <a:r>
              <a:rPr lang="en-US" baseline="30000" dirty="0" smtClean="0"/>
              <a:t>th</a:t>
            </a:r>
            <a:r>
              <a:rPr lang="en-US" dirty="0" smtClean="0"/>
              <a:t> CENTURY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Internal </a:t>
            </a:r>
            <a:r>
              <a:rPr lang="en-US" dirty="0"/>
              <a:t>combustion engine</a:t>
            </a:r>
            <a:endParaRPr lang="en-US" dirty="0" smtClean="0"/>
          </a:p>
          <a:p>
            <a:r>
              <a:rPr lang="en-US" dirty="0" smtClean="0"/>
              <a:t>Henry </a:t>
            </a:r>
            <a:r>
              <a:rPr lang="en-US" dirty="0"/>
              <a:t>Ford’s production of the automobile </a:t>
            </a:r>
          </a:p>
          <a:p>
            <a:r>
              <a:rPr lang="en-US" dirty="0"/>
              <a:t> </a:t>
            </a:r>
            <a:r>
              <a:rPr lang="en-US" dirty="0" smtClean="0"/>
              <a:t>Expanded </a:t>
            </a:r>
            <a:r>
              <a:rPr lang="en-US" dirty="0"/>
              <a:t>need for </a:t>
            </a:r>
            <a:r>
              <a:rPr lang="en-US" dirty="0" smtClean="0"/>
              <a:t>gasoline, growth </a:t>
            </a:r>
            <a:r>
              <a:rPr lang="en-US" dirty="0"/>
              <a:t>of US oil industry. </a:t>
            </a:r>
            <a:endParaRPr lang="en-US" dirty="0" smtClean="0"/>
          </a:p>
          <a:p>
            <a:r>
              <a:rPr lang="en-US" dirty="0" smtClean="0"/>
              <a:t>US </a:t>
            </a:r>
            <a:r>
              <a:rPr lang="en-US" dirty="0"/>
              <a:t>oil </a:t>
            </a:r>
            <a:r>
              <a:rPr lang="en-US" dirty="0" smtClean="0"/>
              <a:t>independent 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Transportation (cars, trucks, buses, airplanes) energy Achilles heel </a:t>
            </a:r>
            <a:endParaRPr lang="en-US" dirty="0" smtClean="0"/>
          </a:p>
          <a:p>
            <a:r>
              <a:rPr lang="en-US" dirty="0" smtClean="0"/>
              <a:t>US </a:t>
            </a:r>
            <a:r>
              <a:rPr lang="en-US" dirty="0"/>
              <a:t>oil dependent</a:t>
            </a:r>
          </a:p>
          <a:p>
            <a:r>
              <a:rPr lang="en-US" dirty="0" smtClean="0"/>
              <a:t>Vulnerability </a:t>
            </a:r>
            <a:r>
              <a:rPr lang="en-US" dirty="0"/>
              <a:t>OPEC 1 (first oil shock. Oct 1973 –Mar 18, 1974) </a:t>
            </a:r>
          </a:p>
          <a:p>
            <a:endParaRPr lang="en-US" dirty="0"/>
          </a:p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EMPHASIS ON AUTO 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Increase mpg, decrease </a:t>
            </a:r>
            <a:r>
              <a:rPr lang="en-US" dirty="0" smtClean="0"/>
              <a:t>pollution…hybrid, fuel cells, </a:t>
            </a:r>
            <a:r>
              <a:rPr lang="en-US" dirty="0"/>
              <a:t>et al</a:t>
            </a:r>
          </a:p>
          <a:p>
            <a:r>
              <a:rPr lang="en-US" dirty="0"/>
              <a:t>DARPA annual project: use Artificial intelligence, driverless car</a:t>
            </a:r>
          </a:p>
          <a:p>
            <a:r>
              <a:rPr lang="en-US" dirty="0" smtClean="0"/>
              <a:t>Manage </a:t>
            </a:r>
            <a:r>
              <a:rPr lang="en-US" dirty="0"/>
              <a:t>streets, traffic, obey traffic signs, pass, merge, military supply </a:t>
            </a:r>
            <a:endParaRPr lang="en-US" dirty="0" smtClean="0"/>
          </a:p>
          <a:p>
            <a:r>
              <a:rPr lang="en-US" dirty="0"/>
              <a:t>Nov 2007 test in Victorville, CA-35 contestants</a:t>
            </a:r>
          </a:p>
          <a:p>
            <a:r>
              <a:rPr lang="en-US" dirty="0" smtClean="0"/>
              <a:t>55 </a:t>
            </a:r>
            <a:r>
              <a:rPr lang="en-US" dirty="0"/>
              <a:t>miles of city streets</a:t>
            </a:r>
          </a:p>
          <a:p>
            <a:r>
              <a:rPr lang="en-US" dirty="0" smtClean="0"/>
              <a:t>Winner</a:t>
            </a:r>
            <a:r>
              <a:rPr lang="en-US" dirty="0"/>
              <a:t>: Carnegie Mellon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TATA CORPARATION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Developed </a:t>
            </a:r>
            <a:r>
              <a:rPr lang="en-US" dirty="0"/>
              <a:t>and built NANO car in India</a:t>
            </a:r>
          </a:p>
          <a:p>
            <a:r>
              <a:rPr lang="en-US" dirty="0" smtClean="0"/>
              <a:t>Four </a:t>
            </a:r>
            <a:r>
              <a:rPr lang="en-US" dirty="0"/>
              <a:t>passengers, two doors, 33 HP, max speed 60MPH, 45 mpg</a:t>
            </a:r>
          </a:p>
          <a:p>
            <a:r>
              <a:rPr lang="en-US" dirty="0"/>
              <a:t>S</a:t>
            </a:r>
            <a:r>
              <a:rPr lang="en-US" dirty="0" smtClean="0"/>
              <a:t>ales </a:t>
            </a:r>
            <a:r>
              <a:rPr lang="en-US" dirty="0"/>
              <a:t>Price: $2500</a:t>
            </a:r>
          </a:p>
          <a:p>
            <a:r>
              <a:rPr lang="en-US" dirty="0" smtClean="0"/>
              <a:t>Sales </a:t>
            </a:r>
            <a:r>
              <a:rPr lang="en-US" dirty="0"/>
              <a:t>forecast 2008 India: 200,000 cars</a:t>
            </a:r>
          </a:p>
          <a:p>
            <a:r>
              <a:rPr lang="en-US" dirty="0"/>
              <a:t>Consequences: Pollution, increase demand for gasoline (22 million gallons)</a:t>
            </a: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SMART CAR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Developed </a:t>
            </a:r>
            <a:r>
              <a:rPr lang="en-US" dirty="0"/>
              <a:t>by </a:t>
            </a:r>
            <a:r>
              <a:rPr lang="en-US" dirty="0" smtClean="0"/>
              <a:t>Mercedes-Benz and </a:t>
            </a:r>
            <a:r>
              <a:rPr lang="en-US" dirty="0"/>
              <a:t>built in France</a:t>
            </a:r>
          </a:p>
          <a:p>
            <a:r>
              <a:rPr lang="en-US" dirty="0" smtClean="0"/>
              <a:t>Two </a:t>
            </a:r>
            <a:r>
              <a:rPr lang="en-US" dirty="0"/>
              <a:t>passengers, eight feet long, weight 1500#</a:t>
            </a:r>
          </a:p>
          <a:p>
            <a:r>
              <a:rPr lang="en-US" dirty="0" smtClean="0"/>
              <a:t>One </a:t>
            </a:r>
            <a:r>
              <a:rPr lang="en-US" dirty="0"/>
              <a:t>liter engine, 3 cylinder engine, 61 HP, 46/68 mpg, top speed 84 mph</a:t>
            </a:r>
          </a:p>
          <a:p>
            <a:r>
              <a:rPr lang="en-US" dirty="0" smtClean="0"/>
              <a:t>Sacramento </a:t>
            </a:r>
            <a:r>
              <a:rPr lang="en-US" dirty="0"/>
              <a:t>dealer has 22 cars</a:t>
            </a:r>
          </a:p>
          <a:p>
            <a:r>
              <a:rPr lang="en-US" dirty="0" smtClean="0"/>
              <a:t>Price </a:t>
            </a:r>
            <a:r>
              <a:rPr lang="en-US" dirty="0"/>
              <a:t>starts at $11,000 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RECENT CONGRESSIONAL ENERGY MANDATES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 </a:t>
            </a:r>
            <a:r>
              <a:rPr lang="en-US" dirty="0"/>
              <a:t>mileage: current 28.5/22.0 to 35 mpg by 2020 for light trucks and autos</a:t>
            </a:r>
          </a:p>
          <a:p>
            <a:r>
              <a:rPr lang="en-US" dirty="0" smtClean="0"/>
              <a:t>Engineering </a:t>
            </a:r>
            <a:r>
              <a:rPr lang="en-US" dirty="0"/>
              <a:t>analysis: </a:t>
            </a:r>
          </a:p>
          <a:p>
            <a:r>
              <a:rPr lang="en-US" dirty="0" smtClean="0"/>
              <a:t>Requires </a:t>
            </a:r>
            <a:r>
              <a:rPr lang="en-US" dirty="0"/>
              <a:t>30% weight reduction</a:t>
            </a:r>
          </a:p>
          <a:p>
            <a:r>
              <a:rPr lang="en-US" dirty="0" smtClean="0"/>
              <a:t>Plastic </a:t>
            </a:r>
            <a:r>
              <a:rPr lang="en-US" dirty="0"/>
              <a:t>substitution for metal</a:t>
            </a:r>
          </a:p>
          <a:p>
            <a:r>
              <a:rPr lang="en-US" dirty="0" smtClean="0"/>
              <a:t>Price </a:t>
            </a:r>
            <a:r>
              <a:rPr lang="en-US" dirty="0"/>
              <a:t>increase: $3,000 to $5,000 </a:t>
            </a:r>
          </a:p>
          <a:p>
            <a:r>
              <a:rPr lang="en-US" dirty="0" smtClean="0"/>
              <a:t>Raw </a:t>
            </a:r>
            <a:r>
              <a:rPr lang="en-US" dirty="0"/>
              <a:t>materials supply: oil and natural gas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Ralph Nader, 1965, “Unsafe at any speed.”</a:t>
            </a:r>
          </a:p>
          <a:p>
            <a:r>
              <a:rPr lang="en-US" dirty="0" smtClean="0"/>
              <a:t>Development </a:t>
            </a:r>
            <a:r>
              <a:rPr lang="en-US" dirty="0"/>
              <a:t>of safer car: side impact, roll over, front end collision, etc</a:t>
            </a:r>
          </a:p>
          <a:p>
            <a:r>
              <a:rPr lang="en-US" dirty="0" smtClean="0"/>
              <a:t>Windshield </a:t>
            </a:r>
            <a:r>
              <a:rPr lang="en-US" dirty="0"/>
              <a:t>accidents; concussion/cadavers. Laceration/hi speed impact sled (skin)</a:t>
            </a:r>
          </a:p>
          <a:p>
            <a:r>
              <a:rPr lang="en-US" dirty="0" smtClean="0"/>
              <a:t>Safer </a:t>
            </a:r>
            <a:r>
              <a:rPr lang="en-US" dirty="0"/>
              <a:t>windshield configuration (flexibility/laceration)</a:t>
            </a:r>
          </a:p>
          <a:p>
            <a:r>
              <a:rPr lang="en-US" dirty="0" smtClean="0"/>
              <a:t>Seat belts, airbags</a:t>
            </a:r>
            <a:r>
              <a:rPr lang="en-US" dirty="0"/>
              <a:t>			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ETHANOL: PANACEA OR TURKEY?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5 billion gallons from corn, 2006, 134 plants, coal fired, located in Midwest</a:t>
            </a:r>
          </a:p>
          <a:p>
            <a:r>
              <a:rPr lang="en-US" dirty="0"/>
              <a:t>Increase to 36 billion gallons in 2022</a:t>
            </a:r>
          </a:p>
          <a:p>
            <a:r>
              <a:rPr lang="en-US" dirty="0" smtClean="0"/>
              <a:t>12 </a:t>
            </a:r>
            <a:r>
              <a:rPr lang="en-US" dirty="0"/>
              <a:t>billion ethanol, Generation One, corn</a:t>
            </a:r>
          </a:p>
          <a:p>
            <a:r>
              <a:rPr lang="en-US" dirty="0" smtClean="0"/>
              <a:t>24 </a:t>
            </a:r>
            <a:r>
              <a:rPr lang="en-US" dirty="0"/>
              <a:t>billion ethanol, Generation Two, prairie grass, wood </a:t>
            </a:r>
            <a:r>
              <a:rPr lang="en-US" dirty="0" smtClean="0"/>
              <a:t>chips, et al</a:t>
            </a:r>
            <a:endParaRPr lang="en-US" dirty="0"/>
          </a:p>
          <a:p>
            <a:r>
              <a:rPr lang="en-US" dirty="0"/>
              <a:t>Retain import duty of $0.54 per gallon on Brazilian ethanol</a:t>
            </a:r>
          </a:p>
          <a:p>
            <a:r>
              <a:rPr lang="en-US" dirty="0"/>
              <a:t>Negative ethanol energy cycle = 6 x energy in auto engine (Cornell, Berkeley and others)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551</Words>
  <Application>Microsoft Office PowerPoint</Application>
  <PresentationFormat>On-screen Show (4:3)</PresentationFormat>
  <Paragraphs>71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TRANSPORTATION</vt:lpstr>
      <vt:lpstr>BEGINNING OF 20th CENTURY</vt:lpstr>
      <vt:lpstr>CURRENTLY</vt:lpstr>
      <vt:lpstr>EMPHASIS ON AUTO TECHNOLOGY</vt:lpstr>
      <vt:lpstr>TATA CORPARATION</vt:lpstr>
      <vt:lpstr>SMART CAR</vt:lpstr>
      <vt:lpstr>RECENT CONGRESSIONAL ENERGY MANDATES</vt:lpstr>
      <vt:lpstr>SAFETY</vt:lpstr>
      <vt:lpstr>ETHANOL: PANACEA OR TURKEY?</vt:lpstr>
      <vt:lpstr>BRAZIL SUCCESS STORY</vt:lpstr>
      <vt:lpstr>US ETHANOL USAGE</vt:lpstr>
      <vt:lpstr>ETHANOL IN US FUTURE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Transportation</dc:title>
  <dc:creator>Max Palladini</dc:creator>
  <cp:lastModifiedBy>Max Palladini</cp:lastModifiedBy>
  <cp:revision>5</cp:revision>
  <dcterms:created xsi:type="dcterms:W3CDTF">2008-01-26T17:56:22Z</dcterms:created>
  <dcterms:modified xsi:type="dcterms:W3CDTF">2008-01-26T18:45:40Z</dcterms:modified>
</cp:coreProperties>
</file>